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-180000">
            <a:off x="-914400" y="4480560"/>
            <a:ext cx="13716000" cy="2743200"/>
          </a:xfrm>
          <a:prstGeom prst="roundRect">
            <a:avLst/>
          </a:prstGeom>
          <a:solidFill>
            <a:srgbClr val="121A2B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33172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Safe</a:t>
            </a:r>
            <a:pPr indent="0" marL="0">
              <a:buNone/>
            </a:pPr>
            <a:r>
              <a:rPr lang="en-US" sz="5400" b="1" dirty="0">
                <a:solidFill>
                  <a:srgbClr val="2FBF9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</a:t>
            </a:r>
            <a:pPr indent="0" marL="0">
              <a:buNone/>
            </a:pPr>
            <a:r>
              <a:rPr lang="en-US" sz="5400" b="1" dirty="0">
                <a:solidFill>
                  <a:srgbClr val="8B96A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Travels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324612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DISCIPLINED, RULES-BASED APPROACH TO AI-SECTOR EQUITY ROTATION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58368" y="374904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Round — Investor Overview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58368" y="626364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2026  ·  Confidential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9875520" y="548640"/>
            <a:ext cx="1828800" cy="1828800"/>
          </a:xfrm>
          <a:prstGeom prst="oval">
            <a:avLst/>
          </a:prstGeom>
          <a:solidFill>
            <a:srgbClr val="2FBF9F">
              <a:alpha val="12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10607040" y="1005840"/>
            <a:ext cx="1005840" cy="1005840"/>
          </a:xfrm>
          <a:prstGeom prst="oval">
            <a:avLst/>
          </a:prstGeom>
          <a:solidFill>
            <a:srgbClr val="E8B34C">
              <a:alpha val="15000"/>
            </a:srgbClr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BF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Seed capital to build a live track record and the infrastructure around it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212080" cy="1737360"/>
          </a:xfrm>
          <a:prstGeom prst="roundRect">
            <a:avLst>
              <a:gd name="adj" fmla="val 5263"/>
            </a:avLst>
          </a:prstGeom>
          <a:solidFill>
            <a:srgbClr val="F4F6FA"/>
          </a:solidFill>
          <a:ln w="12700">
            <a:solidFill>
              <a:srgbClr val="E1E6F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130552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Scale live capital deployment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822960" y="2514600"/>
            <a:ext cx="4663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beyond intentionally minimal test-scale capital to a live account large enough to generate a statistically meaningful, real-money track record.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035040" y="1965960"/>
            <a:ext cx="5212080" cy="1737360"/>
          </a:xfrm>
          <a:prstGeom prst="roundRect">
            <a:avLst>
              <a:gd name="adj" fmla="val 5263"/>
            </a:avLst>
          </a:prstGeom>
          <a:solidFill>
            <a:srgbClr val="F4F6FA"/>
          </a:solidFill>
          <a:ln w="12700">
            <a:solidFill>
              <a:srgbClr val="E1E6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09360" y="2130552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Fund operations &amp; structure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309360" y="2514600"/>
            <a:ext cx="4663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Legal, accounting, and fund/vehicle structuring so external capital can be onboarded on institutional-standard terms.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48640" y="3931920"/>
            <a:ext cx="5212080" cy="1737360"/>
          </a:xfrm>
          <a:prstGeom prst="roundRect">
            <a:avLst>
              <a:gd name="adj" fmla="val 5263"/>
            </a:avLst>
          </a:prstGeom>
          <a:solidFill>
            <a:srgbClr val="F4F6FA"/>
          </a:solidFill>
          <a:ln w="12700">
            <a:solidFill>
              <a:srgbClr val="E1E6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096512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Harden infrastructure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822960" y="4480560"/>
            <a:ext cx="4663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Redundant data sourcing, monitoring, and reporting so the strategy runs reliably beyond a single-operator setup.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035040" y="3931920"/>
            <a:ext cx="5212080" cy="1737360"/>
          </a:xfrm>
          <a:prstGeom prst="roundRect">
            <a:avLst>
              <a:gd name="adj" fmla="val 5263"/>
            </a:avLst>
          </a:prstGeom>
          <a:solidFill>
            <a:srgbClr val="F4F6FA"/>
          </a:solidFill>
          <a:ln w="12700">
            <a:solidFill>
              <a:srgbClr val="E1E6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09360" y="4096512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Extend research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309360" y="4480560"/>
            <a:ext cx="4663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Continue independent validation of the candidate pipeline on a broader universe before any move toward Phase 2.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731520"/>
            <a:ext cx="2926080" cy="2926080"/>
          </a:xfrm>
          <a:prstGeom prst="oval">
            <a:avLst/>
          </a:prstGeom>
          <a:solidFill>
            <a:srgbClr val="2FBF9F">
              <a:alpha val="1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37744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Let's build the track record together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324612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SafeAITravels is a disciplined, auditable answer to how to invest in the AI buildout — not a single bet, but a system. We're raising seed capital to take it from a validated framework to a proven track record.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40080" y="46634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Zane Gore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0080" y="49834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Founder, SafeAITravels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640080" y="534924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FBF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zg051514@gmail.com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40080" y="6263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presentation is for informational purposes only and does not constitute an offer to sell or a solicitation of an offer to buy any security. Any offering will be made only pursuant to definitive transaction documents.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BF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is the defining equity theme of the decade — and most investors are exposed to it badly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0B122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87452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43000" y="182880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Concentration without discipline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43000" y="2221992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 and even professional portfolios pile into a handful of mega-cap AI names with no systematic entry, sizing, or exit rule — conviction stands in for process.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0B1220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320040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43000" y="315468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risk ladder for drawdowns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143000" y="3547872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bad earnings print becomes an all-or-nothing decision: hold and hope, or panic-sell. There's rarely a pre-committed plan for what happens at -20%, -40%, -60%.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4526280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0B1220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45262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143000" y="448056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Manual monitoring doesn't scale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143000" y="4873752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Tracking 20+ names across 8 sub-sectors, rescoring fundamentals, and watching tier triggers daily is more than a part-time investor — or most advisors — can sustain.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BF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SOLUTION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rules-based rotation engine across the AI value chain — not a stock picker's opinion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SafeAITravels systematically ranks and holds the strongest name in each layer of the AI buildout — chips, cloud, energy/cooling, cybersecurity, automation — using a repeatable scoring formula, then manages every position through a pre-defined, volatility-adaptive tier ladder for entries, adds, and exits.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834640"/>
            <a:ext cx="3429000" cy="2880360"/>
          </a:xfrm>
          <a:prstGeom prst="roundRect">
            <a:avLst>
              <a:gd name="adj" fmla="val 3175"/>
            </a:avLst>
          </a:prstGeom>
          <a:solidFill>
            <a:srgbClr val="121A2B"/>
          </a:solidFill>
          <a:ln w="12700">
            <a:solidFill>
              <a:srgbClr val="26335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3108960"/>
            <a:ext cx="502920" cy="502920"/>
          </a:xfrm>
          <a:prstGeom prst="roundRect">
            <a:avLst>
              <a:gd name="adj" fmla="val 90909"/>
            </a:avLst>
          </a:prstGeom>
          <a:solidFill>
            <a:srgbClr val="2FBF9F">
              <a:alpha val="85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379476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Universe &amp; Ranking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4343400"/>
            <a:ext cx="288036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names across 8 AI-economy categories, scored on revenue growth, valuation, analyst upside, and beta — rebalanced quarterly.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251960" y="2834640"/>
            <a:ext cx="3429000" cy="2880360"/>
          </a:xfrm>
          <a:prstGeom prst="roundRect">
            <a:avLst>
              <a:gd name="adj" fmla="val 3175"/>
            </a:avLst>
          </a:prstGeom>
          <a:solidFill>
            <a:srgbClr val="121A2B"/>
          </a:solidFill>
          <a:ln w="12700">
            <a:solidFill>
              <a:srgbClr val="26335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26280" y="3108960"/>
            <a:ext cx="502920" cy="502920"/>
          </a:xfrm>
          <a:prstGeom prst="roundRect">
            <a:avLst>
              <a:gd name="adj" fmla="val 90909"/>
            </a:avLst>
          </a:prstGeom>
          <a:solidFill>
            <a:srgbClr val="2FBF9F">
              <a:alpha val="85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4526280" y="379476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Tiered Risk Ladder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26280" y="4343400"/>
            <a:ext cx="288036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position sizes in through volatility-adaptive tiers (25/32/32/11% of allocation) with a graduated, two-stage stop-loss — no unbounded exposure to a single thesis.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7955280" y="2834640"/>
            <a:ext cx="3429000" cy="2880360"/>
          </a:xfrm>
          <a:prstGeom prst="roundRect">
            <a:avLst>
              <a:gd name="adj" fmla="val 3175"/>
            </a:avLst>
          </a:prstGeom>
          <a:solidFill>
            <a:srgbClr val="121A2B"/>
          </a:solidFill>
          <a:ln w="12700">
            <a:solidFill>
              <a:srgbClr val="26335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229600" y="3108960"/>
            <a:ext cx="502920" cy="502920"/>
          </a:xfrm>
          <a:prstGeom prst="roundRect">
            <a:avLst>
              <a:gd name="adj" fmla="val 90909"/>
            </a:avLst>
          </a:prstGeom>
          <a:solidFill>
            <a:srgbClr val="2FBF9F">
              <a:alpha val="85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0" y="379476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Human-Confirmed Automation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29600" y="4343400"/>
            <a:ext cx="288036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 generation, scoring, and monitoring are fully automated; no order is ever submitted without an explicit human confirmation.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BF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Four-stage pipeline, from universe to position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2606040" cy="3383280"/>
          </a:xfrm>
          <a:prstGeom prst="roundRect">
            <a:avLst>
              <a:gd name="adj" fmla="val 3509"/>
            </a:avLst>
          </a:prstGeom>
          <a:solidFill>
            <a:srgbClr val="F4F6FA"/>
          </a:solidFill>
          <a:ln w="12700">
            <a:solidFill>
              <a:srgbClr val="E1E6F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205740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8DEE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31520" y="2697480"/>
            <a:ext cx="2240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Score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31520" y="3154680"/>
            <a:ext cx="2240280" cy="1965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22-name AI universe re-ranked each quarter on a composite of growth, valuation, analyst upside, and low-beta factors.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91840" y="1874520"/>
            <a:ext cx="2606040" cy="3383280"/>
          </a:xfrm>
          <a:prstGeom prst="roundRect">
            <a:avLst>
              <a:gd name="adj" fmla="val 3509"/>
            </a:avLst>
          </a:prstGeom>
          <a:solidFill>
            <a:srgbClr val="F4F6FA"/>
          </a:solidFill>
          <a:ln w="12700">
            <a:solidFill>
              <a:srgbClr val="E1E6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74720" y="205740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8DEE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474720" y="2697480"/>
            <a:ext cx="2240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Filter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474720" y="3154680"/>
            <a:ext cx="2240280" cy="1965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Candidates must clear both a profitability bar (positive historical expectancy) and a correlation screen (max 0.4 pairwise) — diversification alone isn't enough.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035040" y="1874520"/>
            <a:ext cx="2606040" cy="3383280"/>
          </a:xfrm>
          <a:prstGeom prst="roundRect">
            <a:avLst>
              <a:gd name="adj" fmla="val 3509"/>
            </a:avLst>
          </a:prstGeom>
          <a:solidFill>
            <a:srgbClr val="F4F6FA"/>
          </a:solidFill>
          <a:ln w="12700">
            <a:solidFill>
              <a:srgbClr val="E1E6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17920" y="205740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8DEE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6217920" y="2697480"/>
            <a:ext cx="2240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Size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217920" y="3154680"/>
            <a:ext cx="2240280" cy="1965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Positions enter at 25% of slot allocation (Tier 1), adding only on further favorable volatility-adjusted moves — never full size on conviction alone.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778240" y="1874520"/>
            <a:ext cx="2606040" cy="3383280"/>
          </a:xfrm>
          <a:prstGeom prst="roundRect">
            <a:avLst>
              <a:gd name="adj" fmla="val 3509"/>
            </a:avLst>
          </a:prstGeom>
          <a:solidFill>
            <a:srgbClr val="F4F6FA"/>
          </a:solidFill>
          <a:ln w="12700">
            <a:solidFill>
              <a:srgbClr val="E1E6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961120" y="2057400"/>
            <a:ext cx="2194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8DEE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8961120" y="2697480"/>
            <a:ext cx="2240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Exit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961120" y="3154680"/>
            <a:ext cx="2240280" cy="1965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Pre-committed profit targets and a two-level stop (a 7-day recovery window at severe drawdown, then an unconditional exit — or an immediate exit on an outright plunge) replace discretionary hold/sell decisions.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BF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EVIDENCE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framework was stress-tested before a dollar traded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Per-trade expectancy re-tested on a recent (2023–2026) window — not just a favorable historical episode — to separate a durable edge from a lucky backtest.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3291840" cy="1600200"/>
          </a:xfrm>
          <a:prstGeom prst="roundRect">
            <a:avLst>
              <a:gd name="adj" fmla="val 4571"/>
            </a:avLst>
          </a:prstGeom>
          <a:solidFill>
            <a:srgbClr val="1B2740"/>
          </a:solidFill>
          <a:ln w="12700">
            <a:solidFill>
              <a:srgbClr val="2A385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2395728"/>
            <a:ext cx="3017520" cy="88011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FBF9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+4.89%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85800" y="3246120"/>
            <a:ext cx="3017520" cy="5600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PLTR — avg. per-trade return, long-only, 4-tier ladder (2023–2026 window)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023360" y="2286000"/>
            <a:ext cx="3291840" cy="1600200"/>
          </a:xfrm>
          <a:prstGeom prst="roundRect">
            <a:avLst>
              <a:gd name="adj" fmla="val 4571"/>
            </a:avLst>
          </a:prstGeom>
          <a:solidFill>
            <a:srgbClr val="1B2740"/>
          </a:solidFill>
          <a:ln w="12700">
            <a:solidFill>
              <a:srgbClr val="2A385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60520" y="2395728"/>
            <a:ext cx="3017520" cy="88011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FBF9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+2.80%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160520" y="3246120"/>
            <a:ext cx="3017520" cy="5600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22-name universe — avg. per-trade return across all names, long-only (2023–2026 window)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498080" y="2286000"/>
            <a:ext cx="3749040" cy="1600200"/>
          </a:xfrm>
          <a:prstGeom prst="roundRect">
            <a:avLst>
              <a:gd name="adj" fmla="val 4571"/>
            </a:avLst>
          </a:prstGeom>
          <a:solidFill>
            <a:srgbClr val="1B2740"/>
          </a:solidFill>
          <a:ln w="12700">
            <a:solidFill>
              <a:srgbClr val="2A385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635240" y="2395728"/>
            <a:ext cx="3474720" cy="88011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FBF9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0.4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7635240" y="3246120"/>
            <a:ext cx="3474720" cy="5600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pairwise correlation enforced across concurrent positions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48640" y="4069080"/>
            <a:ext cx="3291840" cy="1600200"/>
          </a:xfrm>
          <a:prstGeom prst="roundRect">
            <a:avLst>
              <a:gd name="adj" fmla="val 4571"/>
            </a:avLst>
          </a:prstGeom>
          <a:solidFill>
            <a:srgbClr val="1B2740"/>
          </a:solidFill>
          <a:ln w="12700">
            <a:solidFill>
              <a:srgbClr val="2A385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4178808"/>
            <a:ext cx="3017520" cy="88011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E8B3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/ 11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685800" y="5029200"/>
            <a:ext cx="3017520" cy="5600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Candidates that failed the profitability filter outright and were excluded before ever reaching the correlation screen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023360" y="4069080"/>
            <a:ext cx="3291840" cy="1600200"/>
          </a:xfrm>
          <a:prstGeom prst="roundRect">
            <a:avLst>
              <a:gd name="adj" fmla="val 4571"/>
            </a:avLst>
          </a:prstGeom>
          <a:solidFill>
            <a:srgbClr val="1B2740"/>
          </a:solidFill>
          <a:ln w="12700">
            <a:solidFill>
              <a:srgbClr val="2A385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60520" y="4178808"/>
            <a:ext cx="3017520" cy="88011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E8B3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0%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4160520" y="5029200"/>
            <a:ext cx="3017520" cy="5600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the 338 long-only trades in the 3-year backtest ended in hard stop under the revised 4-tier ladder — no long position fell far enough to trigger either downside track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498080" y="4069080"/>
            <a:ext cx="3749040" cy="1600200"/>
          </a:xfrm>
          <a:prstGeom prst="roundRect">
            <a:avLst>
              <a:gd name="adj" fmla="val 4571"/>
            </a:avLst>
          </a:prstGeom>
          <a:solidFill>
            <a:srgbClr val="1B2740"/>
          </a:solidFill>
          <a:ln w="12700">
            <a:solidFill>
              <a:srgbClr val="2A385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635240" y="4178808"/>
            <a:ext cx="3474720" cy="88011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E8B3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 / 22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635240" y="5029200"/>
            <a:ext cx="3474720" cy="5600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AI-economy categories tracked, from chips and cloud to energy/cooling and cybersecurity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548640" y="5989320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Backtested, hypothetical results based on historical data; not a guarantee of future performance. See appendix for methodology.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BF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ARE TODAY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Pre-seed stage: framework built and automated, live track record just beginning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deliberately early. The priority so far has been proving the mechanics — scoring, tiering, risk controls, and reporting — work end-to-end with real broker data, at deliberately small live capital, before scaling.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2468880"/>
            <a:ext cx="128016" cy="640080"/>
          </a:xfrm>
          <a:prstGeom prst="roundRect">
            <a:avLst/>
          </a:prstGeom>
          <a:solidFill>
            <a:srgbClr val="2FBF9F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42316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 brokerage integration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846320" y="2423160"/>
            <a:ext cx="64008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IBKR connectivity for pricing, positions, and execution — currently running at intentionally minimal live capital to validate real-world fills against the model.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3383280"/>
            <a:ext cx="128016" cy="640080"/>
          </a:xfrm>
          <a:prstGeom prst="roundRect">
            <a:avLst/>
          </a:prstGeom>
          <a:solidFill>
            <a:srgbClr val="2FBF9F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333756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Parallel paper validation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846320" y="3337560"/>
            <a:ext cx="64008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larger paper account runs the identical rule set alongside the live account, so live execution can be compared against theoretical performance before capital is scaled.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48640" y="4297680"/>
            <a:ext cx="128016" cy="640080"/>
          </a:xfrm>
          <a:prstGeom prst="roundRect">
            <a:avLst/>
          </a:prstGeom>
          <a:solidFill>
            <a:srgbClr val="2FBF9F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425196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Daily automated monitoring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846320" y="4251960"/>
            <a:ext cx="64008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Weekday tier-checkins run automatically, screening all open positions against the ladder and producing a status report — but every trade still requires explicit human confirmation.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5212080"/>
            <a:ext cx="128016" cy="640080"/>
          </a:xfrm>
          <a:prstGeom prst="roundRect">
            <a:avLst/>
          </a:prstGeom>
          <a:solidFill>
            <a:srgbClr val="2FBF9F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516636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audit trail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846320" y="5166360"/>
            <a:ext cx="64008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trade, tier trigger, and ranking refresh is logged — the discipline needed for a real fund structure and for outside diligence.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BF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DISCIPLINE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to survive being wrong, not just to be right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212080" cy="2011680"/>
          </a:xfrm>
          <a:prstGeom prst="roundRect">
            <a:avLst>
              <a:gd name="adj" fmla="val 4545"/>
            </a:avLst>
          </a:prstGeom>
          <a:solidFill>
            <a:srgbClr val="121A2B"/>
          </a:solidFill>
          <a:ln w="12700">
            <a:solidFill>
              <a:srgbClr val="26335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05740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FBF9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unbounded bets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2468880"/>
            <a:ext cx="46634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sizing is capped (15% single name / 30% single category) and every add follows a pre-defined volatility trigger, not discretion in the moment.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035040" y="1874520"/>
            <a:ext cx="5212080" cy="2011680"/>
          </a:xfrm>
          <a:prstGeom prst="roundRect">
            <a:avLst>
              <a:gd name="adj" fmla="val 4545"/>
            </a:avLst>
          </a:prstGeom>
          <a:solidFill>
            <a:srgbClr val="121A2B"/>
          </a:solidFill>
          <a:ln w="12700">
            <a:solidFill>
              <a:srgbClr val="26335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09360" y="205740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FBF9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Two-level stop-loss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309360" y="2468880"/>
            <a:ext cx="46634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a severe drawdown, a 7-calendar-day recovery window applies before an unconditional exit; an outright plunge beyond that triggers an immediate exit regardless of the window.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4160520"/>
            <a:ext cx="5212080" cy="2011680"/>
          </a:xfrm>
          <a:prstGeom prst="roundRect">
            <a:avLst>
              <a:gd name="adj" fmla="val 4545"/>
            </a:avLst>
          </a:prstGeom>
          <a:solidFill>
            <a:srgbClr val="121A2B"/>
          </a:solidFill>
          <a:ln w="12700">
            <a:solidFill>
              <a:srgbClr val="26335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34340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FBF9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Human-in-the-loop execution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22960" y="4754880"/>
            <a:ext cx="46634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proposes; it never submits. Every order, live or paper, is confirmed by a person before it executes — a deliberate compliance and control choice, not a current limitation.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035040" y="4160520"/>
            <a:ext cx="5212080" cy="2011680"/>
          </a:xfrm>
          <a:prstGeom prst="roundRect">
            <a:avLst>
              <a:gd name="adj" fmla="val 4545"/>
            </a:avLst>
          </a:prstGeom>
          <a:solidFill>
            <a:srgbClr val="121A2B"/>
          </a:solidFill>
          <a:ln w="12700">
            <a:solidFill>
              <a:srgbClr val="26335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09360" y="434340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FBF9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Separation of tuning cadences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309360" y="4754880"/>
            <a:ext cx="46634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Candidate lists refresh often; core risk parameters (tiers, stops, targets) change only quarterly or after a minimum trade sample — preventing the strategy from over-fitting to short-term noise.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BF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OPPORTUNITY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durable theme, an underserved way to invest in it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10424160" cy="1234440"/>
          </a:xfrm>
          <a:prstGeom prst="roundRect">
            <a:avLst>
              <a:gd name="adj" fmla="val 7407"/>
            </a:avLst>
          </a:prstGeom>
          <a:solidFill>
            <a:srgbClr val="F4F6FA"/>
          </a:solidFill>
          <a:ln w="12700">
            <a:solidFill>
              <a:srgbClr val="E1E6F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10312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AI capex cycle is multi-year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822960" y="2496312"/>
            <a:ext cx="9875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Chips, power, cooling, cloud infrastructure, and software are being built out in parallel — a rotation approach captures the theme as leadership shifts between layers, rather than betting on one winner.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48640" y="3429000"/>
            <a:ext cx="10424160" cy="1234440"/>
          </a:xfrm>
          <a:prstGeom prst="roundRect">
            <a:avLst>
              <a:gd name="adj" fmla="val 7407"/>
            </a:avLst>
          </a:prstGeom>
          <a:solidFill>
            <a:srgbClr val="F4F6FA"/>
          </a:solidFill>
          <a:ln w="12700">
            <a:solidFill>
              <a:srgbClr val="E1E6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56616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Systematic strategies are gaining share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822960" y="3959352"/>
            <a:ext cx="9875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Investors increasingly prefer rules-based, auditable processes over single-manager discretion, especially after a decade of volatile mega-cap concentration.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4892040"/>
            <a:ext cx="10424160" cy="1234440"/>
          </a:xfrm>
          <a:prstGeom prst="roundRect">
            <a:avLst>
              <a:gd name="adj" fmla="val 7407"/>
            </a:avLst>
          </a:prstGeom>
          <a:solidFill>
            <a:srgbClr val="F4F6FA"/>
          </a:solidFill>
          <a:ln w="12700">
            <a:solidFill>
              <a:srgbClr val="E1E6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502920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Emerging managers are a proven path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822960" y="5422392"/>
            <a:ext cx="9875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0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disciplined process with early live validation and full audit trail is the standard on-ramp from backtest to institutional-quality track record — the stage SafeAITravels is built for next.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FBF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phases, each gated on evidence from the last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3429000" cy="3566160"/>
          </a:xfrm>
          <a:prstGeom prst="roundRect">
            <a:avLst>
              <a:gd name="adj" fmla="val 2667"/>
            </a:avLst>
          </a:prstGeom>
          <a:solidFill>
            <a:srgbClr val="16324F"/>
          </a:solidFill>
          <a:ln w="19050">
            <a:solidFill>
              <a:srgbClr val="2FBF9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331720"/>
            <a:ext cx="2880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2FBF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— NOW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22960" y="2651760"/>
            <a:ext cx="2880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Stocks only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22960" y="3291840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candidate selection, tiered entries, and exit logic on the simplest instrument — no options mechanics, no margin, no theta decay to obscure whether the core signal works.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251960" y="2103120"/>
            <a:ext cx="3429000" cy="3566160"/>
          </a:xfrm>
          <a:prstGeom prst="roundRect">
            <a:avLst>
              <a:gd name="adj" fmla="val 2667"/>
            </a:avLst>
          </a:prstGeom>
          <a:solidFill>
            <a:srgbClr val="121A2B"/>
          </a:solidFill>
          <a:ln w="12700">
            <a:solidFill>
              <a:srgbClr val="26335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26280" y="2331720"/>
            <a:ext cx="2880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26280" y="2651760"/>
            <a:ext cx="2880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Long options overlay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4526280" y="3291840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Phase 1 has a live track record: shift to longer-dated long options where they offer a genuine capital-efficiency edge over stock, with loss capped at premium paid — not before.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7955280" y="2103120"/>
            <a:ext cx="3429000" cy="3566160"/>
          </a:xfrm>
          <a:prstGeom prst="roundRect">
            <a:avLst>
              <a:gd name="adj" fmla="val 2667"/>
            </a:avLst>
          </a:prstGeom>
          <a:solidFill>
            <a:srgbClr val="121A2B"/>
          </a:solidFill>
          <a:ln w="12700">
            <a:solidFill>
              <a:srgbClr val="26335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0" y="2331720"/>
            <a:ext cx="2880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8229600" y="2651760"/>
            <a:ext cx="2880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Premium-income overlay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229600" y="3291840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FE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naked-selling overlay considered only once the capital base is large enough to responsibly hold the margin reserve that strategy requires — explicitly deferred, not a current plan.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2026-08-15T21:56:01Z</dcterms:created>
  <dcterms:modified xsi:type="dcterms:W3CDTF">2026-08-15T21:56:01Z</dcterms:modified>
</cp:coreProperties>
</file>